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8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5" r:id="rId14"/>
    <p:sldId id="271" r:id="rId15"/>
    <p:sldId id="272" r:id="rId16"/>
    <p:sldId id="273" r:id="rId17"/>
    <p:sldId id="274" r:id="rId18"/>
    <p:sldId id="276" r:id="rId19"/>
    <p:sldId id="277" r:id="rId20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C5677BFC-107F-4AED-9F5D-C911589288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52212A0-5E65-4FA6-83D1-6A39C600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03DF9-6A8C-4907-8941-A41B1558424B}" type="datetime1">
              <a:rPr lang="fr-FR" smtClean="0"/>
              <a:t>09/11/2022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15FA2E0-E01E-4F8F-AA28-D19E6F34CE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F23010C-A50A-420C-B820-A6E3C09B38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CEFF3-FEEA-4959-B495-0CD129950C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2850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E2815B-D235-4494-BE43-8440AAA8EF67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960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e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e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e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e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e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e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e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e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e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e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e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e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e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e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e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e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e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e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e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e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e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e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e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e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e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e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e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e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e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e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e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e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e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e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e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e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e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 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e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e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e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e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e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e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e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e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e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e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e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e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e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DB5D7B3-3D7C-40B9-8E18-151FF17F3F21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2657F4-51E4-458B-943C-697D1770DFE6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0D22D1-3854-40D1-BAA2-91B6F62546FA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E2D1F5-8F10-4BD9-8A6F-512700AF906A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60" name="Zone de text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Zone de text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4555DA-7E17-4CF3-8CD6-4BE27CC3E0B7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E211C0-06EF-4BF6-9A28-26F4DA08A46F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60C2D5-AD8E-4F85-BD51-E204FFC9518B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8AB8BD-EE51-49DA-A737-A7C2B50704A8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5" name="Espace réservé a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3DDEC2-4816-4932-A4C1-F2D3A44A0D49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5" name="Espace réservé a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F7843B-CE85-4D1F-8CC0-D044757FC283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5" name="Espace réservé a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36E763-58A2-4DB7-8BEC-56F43F326278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5" name="Espace réservé a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à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E01416-A2B6-411A-9E8A-3E45F05BC40F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6731B3-7F4D-4772-9C3A-49F819CF6856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8" name="Espace réservé a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à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B070DA-01CF-4BFE-A6E2-333C4A04D74E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9ECC53-48A5-4CEE-9206-CA851ADF3E51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3" name="Espace réservé a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778F6C-6FE2-474D-A3F0-661A2316902B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53FA6A-77C6-47AA-BF52-2897BA8793C6}" type="datetime1">
              <a:rPr lang="fr-FR" noProof="0" smtClean="0"/>
              <a:t>09/11/2022</a:t>
            </a:fld>
            <a:endParaRPr lang="fr-FR" noProof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e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e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e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e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e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e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e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e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e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e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gne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e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e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e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e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e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e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e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e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e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e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e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e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e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e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e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e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e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e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e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e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e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e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e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5D10F8F-F611-4534-927B-E7BD3334945A}" type="datetime1">
              <a:rPr lang="fr-FR" noProof="0" smtClean="0"/>
              <a:t>09/11/2022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3.png"/><Relationship Id="rId7" Type="http://schemas.openxmlformats.org/officeDocument/2006/relationships/image" Target="../media/image12.svg"/><Relationship Id="rId12" Type="http://schemas.openxmlformats.org/officeDocument/2006/relationships/image" Target="../media/image3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37.png"/><Relationship Id="rId5" Type="http://schemas.openxmlformats.org/officeDocument/2006/relationships/image" Target="../media/image10.svg"/><Relationship Id="rId10" Type="http://schemas.openxmlformats.org/officeDocument/2006/relationships/image" Target="../media/image36.png"/><Relationship Id="rId4" Type="http://schemas.openxmlformats.org/officeDocument/2006/relationships/image" Target="../media/image9.png"/><Relationship Id="rId9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references.modernisation.gouv.fr/rgaa-accessibilite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0.svg"/><Relationship Id="rId7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2.svg"/><Relationship Id="rId10" Type="http://schemas.openxmlformats.org/officeDocument/2006/relationships/image" Target="../media/image24.PNG"/><Relationship Id="rId4" Type="http://schemas.openxmlformats.org/officeDocument/2006/relationships/image" Target="../media/image11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6.png"/><Relationship Id="rId7" Type="http://schemas.openxmlformats.org/officeDocument/2006/relationships/image" Target="../media/image12.svg"/><Relationship Id="rId12" Type="http://schemas.openxmlformats.org/officeDocument/2006/relationships/image" Target="../media/image3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30.png"/><Relationship Id="rId5" Type="http://schemas.openxmlformats.org/officeDocument/2006/relationships/image" Target="../media/image10.svg"/><Relationship Id="rId10" Type="http://schemas.openxmlformats.org/officeDocument/2006/relationships/image" Target="../media/image29.png"/><Relationship Id="rId4" Type="http://schemas.openxmlformats.org/officeDocument/2006/relationships/image" Target="../media/image9.pn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28BB3B-5BA3-29C9-B8E9-32E331552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9945"/>
            <a:ext cx="9905998" cy="1478570"/>
          </a:xfrm>
          <a:ln>
            <a:solidFill>
              <a:schemeClr val="accent1"/>
            </a:solidFill>
          </a:ln>
        </p:spPr>
        <p:txBody>
          <a:bodyPr>
            <a:normAutofit fontScale="90000"/>
          </a:bodyPr>
          <a:lstStyle/>
          <a:p>
            <a:pPr algn="ctr"/>
            <a:br>
              <a:rPr lang="fr-FR" sz="4800" b="1" dirty="0">
                <a:solidFill>
                  <a:schemeClr val="bg2">
                    <a:lumMod val="50000"/>
                  </a:schemeClr>
                </a:solidFill>
                <a:latin typeface="Montserrat" panose="00000500000000000000" pitchFamily="2" charset="0"/>
              </a:rPr>
            </a:br>
            <a:r>
              <a:rPr lang="fr-FR" sz="4800" b="1" dirty="0">
                <a:latin typeface="Montserrat" panose="00000500000000000000" pitchFamily="2" charset="0"/>
              </a:rPr>
              <a:t>L</a:t>
            </a:r>
            <a:r>
              <a:rPr lang="fr-FR" sz="4800" b="1" i="0" dirty="0">
                <a:effectLst/>
                <a:latin typeface="Montserrat" panose="00000500000000000000" pitchFamily="2" charset="0"/>
              </a:rPr>
              <a:t>’accessibilité numérique</a:t>
            </a:r>
            <a:br>
              <a:rPr lang="fr-FR" sz="3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endParaRPr lang="fr-FR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90655C75-46A7-0FB0-089B-56AE5DCC5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6436" y="1852673"/>
            <a:ext cx="7083424" cy="35417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0399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2"/>
    </mc:Choice>
    <mc:Fallback xmlns="">
      <p:transition spd="slow" advTm="1141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2A1ED00-B290-1D3A-245B-C3FCABB6C8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78750" y="200685"/>
            <a:ext cx="1581129" cy="15429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6CAB6489-2CC4-EB50-C878-EA34A86CAF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614488" y="2432366"/>
            <a:ext cx="1614704" cy="15429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Espace réservé du contenu 7" descr="Signe pouce en haut avec un remplissage uni">
            <a:extLst>
              <a:ext uri="{FF2B5EF4-FFF2-40B4-BE49-F238E27FC236}">
                <a16:creationId xmlns:a16="http://schemas.microsoft.com/office/drawing/2014/main" id="{9EE75FD0-2008-0D39-C44D-74646796C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19548" y="2584766"/>
            <a:ext cx="914400" cy="914400"/>
          </a:xfrm>
          <a:prstGeom prst="rect">
            <a:avLst/>
          </a:prstGeom>
        </p:spPr>
      </p:pic>
      <p:pic>
        <p:nvPicPr>
          <p:cNvPr id="10" name="Espace réservé du contenu 7" descr="Signe pouce en haut avec un remplissage uni">
            <a:extLst>
              <a:ext uri="{FF2B5EF4-FFF2-40B4-BE49-F238E27FC236}">
                <a16:creationId xmlns:a16="http://schemas.microsoft.com/office/drawing/2014/main" id="{DA22AA45-9F90-9526-8798-15966FECCF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1227302" y="4748410"/>
            <a:ext cx="914400" cy="9144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3A386F31-D32E-978D-B21D-ABE5249E4F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14488" y="4335780"/>
            <a:ext cx="1693907" cy="1728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B750C3B-3ECB-40CA-E321-B62DCF463E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7628" y="2369820"/>
            <a:ext cx="1686696" cy="1605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D26871FD-A2FF-9EE1-00AF-8D3DDB943E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07628" y="4335780"/>
            <a:ext cx="1952251" cy="1728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286E1131-8359-AEE4-D75E-08CD65836A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85120" y="2336685"/>
            <a:ext cx="3004138" cy="16386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AF907FA6-D74A-5ED4-55DB-40D675375E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85120" y="4367085"/>
            <a:ext cx="3281935" cy="15386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3356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C72ECA-701E-F621-C005-5893D076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0" i="1" dirty="0">
                <a:effectLst/>
                <a:latin typeface="-apple-system"/>
              </a:rPr>
              <a:t> </a:t>
            </a:r>
            <a:r>
              <a:rPr lang="fr-FR" b="0" dirty="0">
                <a:effectLst/>
                <a:latin typeface="Montserrat" panose="00000500000000000000" pitchFamily="2" charset="0"/>
              </a:rPr>
              <a:t>l’outil d’audit de sites Web pour les développeurs</a:t>
            </a:r>
            <a:endParaRPr lang="fr-FR" dirty="0">
              <a:latin typeface="Montserrat" panose="00000500000000000000" pitchFamily="2" charset="0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A49A1CC-9020-8D22-561F-C0225753D7E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44504" y="2330318"/>
            <a:ext cx="6099816" cy="32047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06612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A638C1-2B8A-6CC9-5FAE-5A7D96B0C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733" y="245138"/>
            <a:ext cx="9905998" cy="1478570"/>
          </a:xfrm>
        </p:spPr>
        <p:txBody>
          <a:bodyPr>
            <a:normAutofit/>
          </a:bodyPr>
          <a:lstStyle/>
          <a:p>
            <a:r>
              <a:rPr lang="fr-FR" sz="4000" dirty="0"/>
              <a:t>https://www.adrar-formation.com/</a:t>
            </a:r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72A06352-4435-AC8D-CA09-B12AE1E904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91640" y="1859280"/>
            <a:ext cx="8205543" cy="3747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6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9EA456-3B25-D2C4-0695-2916823E6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167" y="-241828"/>
            <a:ext cx="9905998" cy="1478570"/>
          </a:xfrm>
        </p:spPr>
        <p:txBody>
          <a:bodyPr/>
          <a:lstStyle/>
          <a:p>
            <a:pPr algn="ctr"/>
            <a:r>
              <a:rPr lang="fr-FR" dirty="0"/>
              <a:t>Test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2099CD7-3523-CCE2-3F07-C99C41FCA2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99505" y="1158110"/>
            <a:ext cx="5176016" cy="480591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F26263B3-A57D-B715-4D55-4A7CC54245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16481" y="1155678"/>
            <a:ext cx="4875213" cy="240539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331F0C76-8E40-759C-917E-125B15DC4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481" y="3889717"/>
            <a:ext cx="4769621" cy="266288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328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9D3B3B52-7D22-46A9-4F68-27B5BA9977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70112" y="1194019"/>
            <a:ext cx="7522527" cy="42314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6942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FEE20-B2C7-843F-FAD2-E3ABAD977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090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b="1" i="0" dirty="0">
                <a:effectLst/>
                <a:latin typeface="Montserrat" panose="00000500000000000000" pitchFamily="2" charset="0"/>
              </a:rPr>
              <a:t>En conclusion</a:t>
            </a:r>
            <a:endParaRPr lang="fr-FR" sz="4400" b="0" i="0" dirty="0">
              <a:effectLst/>
              <a:latin typeface="Montserrat" panose="00000500000000000000" pitchFamily="2" charset="0"/>
            </a:endParaRP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58554A56-36D1-CCBA-7E2D-E464E0A77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3358" y="1372805"/>
            <a:ext cx="3039462" cy="4508537"/>
          </a:xfrm>
        </p:spPr>
      </p:pic>
    </p:spTree>
    <p:extLst>
      <p:ext uri="{BB962C8B-B14F-4D97-AF65-F5344CB8AC3E}">
        <p14:creationId xmlns:p14="http://schemas.microsoft.com/office/powerpoint/2010/main" val="1795926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4D32FDA-DB5B-030F-C483-B645BA535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1064688"/>
            <a:ext cx="5737860" cy="442437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71730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e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176" name="Imag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e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e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e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e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e libre 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e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e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e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e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e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e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e libre 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e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e libre 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e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e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e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e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e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e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e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e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e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e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e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e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e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e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e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e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e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e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e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e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e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e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e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e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e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e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e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e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e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e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e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e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e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e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e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e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e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809" y="85118"/>
            <a:ext cx="3084891" cy="1478570"/>
          </a:xfrm>
        </p:spPr>
        <p:txBody>
          <a:bodyPr rtlCol="0">
            <a:normAutofit/>
          </a:bodyPr>
          <a:lstStyle/>
          <a:p>
            <a:pPr algn="ctr" rtl="0"/>
            <a:r>
              <a:rPr lang="fr-FR" b="1" i="0" dirty="0">
                <a:effectLst/>
                <a:latin typeface="arial" panose="020B0604020202020204" pitchFamily="34" charset="0"/>
              </a:rPr>
              <a:t>sommaire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187" y="1864520"/>
            <a:ext cx="4820601" cy="3323590"/>
          </a:xfrm>
        </p:spPr>
        <p:txBody>
          <a:bodyPr rtlCol="0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H</a:t>
            </a:r>
            <a:r>
              <a:rPr lang="fr-FR" sz="2400" b="1" i="0" dirty="0">
                <a:effectLst/>
                <a:latin typeface="Montserrat" panose="00000500000000000000" pitchFamily="2" charset="0"/>
              </a:rPr>
              <a:t>andicap </a:t>
            </a:r>
          </a:p>
          <a:p>
            <a:pPr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L</a:t>
            </a:r>
            <a:r>
              <a:rPr lang="fr-FR" sz="2400" b="1" i="0" dirty="0">
                <a:effectLst/>
                <a:latin typeface="Montserrat" panose="00000500000000000000" pitchFamily="2" charset="0"/>
              </a:rPr>
              <a:t>’accessibilité du web</a:t>
            </a:r>
          </a:p>
          <a:p>
            <a:pPr rtl="0"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L</a:t>
            </a:r>
            <a:r>
              <a:rPr lang="fr-FR" sz="2400" b="1" i="0" dirty="0">
                <a:effectLst/>
                <a:latin typeface="Montserrat" panose="00000500000000000000" pitchFamily="2" charset="0"/>
              </a:rPr>
              <a:t>es obligations légales</a:t>
            </a:r>
          </a:p>
          <a:p>
            <a:pPr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Les</a:t>
            </a:r>
            <a:r>
              <a:rPr lang="fr-FR" b="1" i="0" dirty="0">
                <a:effectLst/>
                <a:latin typeface="Montserrat" panose="00000500000000000000" pitchFamily="2" charset="0"/>
              </a:rPr>
              <a:t> solutions pour assurer l’accessibilité de votre site</a:t>
            </a:r>
          </a:p>
          <a:p>
            <a:pPr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L</a:t>
            </a:r>
            <a:r>
              <a:rPr lang="fr-FR" b="1" dirty="0">
                <a:effectLst/>
                <a:latin typeface="Montserrat" panose="00000500000000000000" pitchFamily="2" charset="0"/>
              </a:rPr>
              <a:t>’outil d’audit de sites Web</a:t>
            </a:r>
          </a:p>
          <a:p>
            <a:pPr>
              <a:lnSpc>
                <a:spcPct val="110000"/>
              </a:lnSpc>
            </a:pPr>
            <a:r>
              <a:rPr lang="fr-FR" b="1" dirty="0">
                <a:latin typeface="Montserrat" panose="00000500000000000000" pitchFamily="2" charset="0"/>
              </a:rPr>
              <a:t>C</a:t>
            </a:r>
            <a:r>
              <a:rPr lang="fr-FR" sz="2400" b="1" i="0" dirty="0">
                <a:effectLst/>
                <a:latin typeface="Montserrat" panose="00000500000000000000" pitchFamily="2" charset="0"/>
              </a:rPr>
              <a:t>onclusion</a:t>
            </a:r>
            <a:endParaRPr lang="fr-FR" b="1" i="0" dirty="0">
              <a:effectLst/>
              <a:latin typeface="Montserrat" panose="00000500000000000000" pitchFamily="2" charset="0"/>
            </a:endParaRPr>
          </a:p>
          <a:p>
            <a:pPr rtl="0">
              <a:lnSpc>
                <a:spcPct val="110000"/>
              </a:lnSpc>
            </a:pPr>
            <a:endParaRPr lang="fr-FR" sz="16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903FF7D-242E-5BB7-14AD-7C0B6BB75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509" y="2017713"/>
            <a:ext cx="4071828" cy="305387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97"/>
    </mc:Choice>
    <mc:Fallback xmlns="">
      <p:transition spd="slow" advTm="4809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175268-D88C-F415-1479-3878C4C9B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200" y="514710"/>
            <a:ext cx="9905998" cy="1000664"/>
          </a:xfrm>
        </p:spPr>
        <p:txBody>
          <a:bodyPr>
            <a:noAutofit/>
          </a:bodyPr>
          <a:lstStyle/>
          <a:p>
            <a:pPr algn="ctr"/>
            <a:r>
              <a:rPr lang="fr-FR" sz="4000" b="1" i="0" dirty="0">
                <a:effectLst/>
                <a:latin typeface="Montserrat" panose="00000500000000000000" pitchFamily="2" charset="0"/>
              </a:rPr>
              <a:t>Qu’est ce que le « handicap » ?</a:t>
            </a:r>
            <a:br>
              <a:rPr lang="fr-FR" sz="4000" b="0" i="0" dirty="0">
                <a:effectLst/>
                <a:latin typeface="Montserrat" panose="00000500000000000000" pitchFamily="2" charset="0"/>
              </a:rPr>
            </a:br>
            <a:endParaRPr lang="fr-FR" sz="4000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D9F8122-5403-8C2E-5DDD-7FD10A118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9647" y="1652328"/>
            <a:ext cx="6411677" cy="37977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95B5CD48-B714-2375-B538-8F4EF6A294AA}"/>
              </a:ext>
            </a:extLst>
          </p:cNvPr>
          <p:cNvSpPr txBox="1">
            <a:spLocks/>
          </p:cNvSpPr>
          <p:nvPr/>
        </p:nvSpPr>
        <p:spPr>
          <a:xfrm>
            <a:off x="905924" y="1207698"/>
            <a:ext cx="3511100" cy="4687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0" i="0" dirty="0">
                <a:effectLst/>
                <a:latin typeface="Montserrat" panose="00000500000000000000" pitchFamily="2" charset="0"/>
              </a:rPr>
              <a:t>«  l'incapacité d'une personne à vivre et à agir dans son environnement en</a:t>
            </a:r>
          </a:p>
          <a:p>
            <a:pPr algn="ctr"/>
            <a:r>
              <a:rPr lang="fr-FR" sz="2400" b="0" i="0" dirty="0">
                <a:effectLst/>
                <a:latin typeface="Montserrat" panose="00000500000000000000" pitchFamily="2" charset="0"/>
              </a:rPr>
              <a:t>raison de déficiences physiques, mentales, ou sensorielles».</a:t>
            </a:r>
            <a:endParaRPr lang="fr-FR" sz="24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59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732"/>
    </mc:Choice>
    <mc:Fallback xmlns="">
      <p:transition spd="slow" advTm="16673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80A5E0-6A83-179C-36CB-3382CC82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0" dirty="0">
                <a:effectLst/>
                <a:latin typeface="Montserrat" panose="00000500000000000000" pitchFamily="2" charset="0"/>
              </a:rPr>
              <a:t>Que disent les chiffres ?</a:t>
            </a:r>
            <a:br>
              <a:rPr lang="fr-FR" b="0" i="0" dirty="0">
                <a:solidFill>
                  <a:srgbClr val="2F322B"/>
                </a:solidFill>
                <a:effectLst/>
                <a:latin typeface="Montserrat" panose="00000500000000000000" pitchFamily="2" charset="0"/>
              </a:rPr>
            </a:b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279B39C-F9EF-A548-4CE9-A3AFE7D56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8724" y="1647645"/>
            <a:ext cx="6274552" cy="4117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A7681BC-1B90-01B3-E733-F0B40C06B0C8}"/>
              </a:ext>
            </a:extLst>
          </p:cNvPr>
          <p:cNvSpPr txBox="1">
            <a:spLocks/>
          </p:cNvSpPr>
          <p:nvPr/>
        </p:nvSpPr>
        <p:spPr>
          <a:xfrm>
            <a:off x="1141413" y="576532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100" b="1" dirty="0">
                <a:latin typeface="Montserrat" panose="00000500000000000000" pitchFamily="2" charset="0"/>
              </a:rPr>
              <a:t>Source </a:t>
            </a:r>
            <a:r>
              <a:rPr lang="fr-FR" sz="1100" b="1" dirty="0" err="1">
                <a:latin typeface="Montserrat" panose="00000500000000000000" pitchFamily="2" charset="0"/>
              </a:rPr>
              <a:t>l’insee</a:t>
            </a:r>
            <a:r>
              <a:rPr lang="fr-FR" sz="1100" b="1" dirty="0">
                <a:latin typeface="Montserrat" panose="00000500000000000000" pitchFamily="2" charset="0"/>
              </a:rPr>
              <a:t> </a:t>
            </a:r>
            <a:r>
              <a:rPr lang="fr-FR" sz="1100" dirty="0">
                <a:latin typeface="Montserrat" panose="00000500000000000000" pitchFamily="2" charset="0"/>
              </a:rPr>
              <a:t>(</a:t>
            </a:r>
            <a:r>
              <a:rPr lang="fr-FR" sz="1100" b="0" i="0" dirty="0">
                <a:effectLst/>
                <a:latin typeface="arial" panose="020B0604020202020204" pitchFamily="34" charset="0"/>
              </a:rPr>
              <a:t>L'Institut national de la statistique et des études économiques)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264581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022"/>
    </mc:Choice>
    <mc:Fallback xmlns="">
      <p:transition spd="slow" advTm="13802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35C22F-9C46-D65E-4484-9042026A7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028" y="411484"/>
            <a:ext cx="10625018" cy="1478570"/>
          </a:xfrm>
        </p:spPr>
        <p:txBody>
          <a:bodyPr>
            <a:noAutofit/>
          </a:bodyPr>
          <a:lstStyle/>
          <a:p>
            <a:r>
              <a:rPr lang="fr-FR" b="1" i="0" dirty="0">
                <a:effectLst/>
                <a:latin typeface="Montserrat" panose="00000500000000000000" pitchFamily="2" charset="0"/>
              </a:rPr>
              <a:t>Qu’est-ce que l’accessibilité du web ?</a:t>
            </a:r>
            <a:br>
              <a:rPr lang="fr-FR" b="0" i="0" dirty="0">
                <a:solidFill>
                  <a:srgbClr val="2F322B"/>
                </a:solidFill>
                <a:effectLst/>
                <a:latin typeface="Montserrat" panose="00000500000000000000" pitchFamily="2" charset="0"/>
              </a:rPr>
            </a:br>
            <a:endParaRPr lang="fr-FR" dirty="0"/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87DB5683-29A4-43F8-85C8-7E8555267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3357" y="1697395"/>
            <a:ext cx="7664270" cy="3832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5675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24"/>
    </mc:Choice>
    <mc:Fallback xmlns="">
      <p:transition spd="slow" advTm="4832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7901EB-9BA1-A269-10A2-08DC5F155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b="1" i="0" dirty="0">
                <a:effectLst/>
                <a:latin typeface="Montserrat" panose="00000500000000000000" pitchFamily="2" charset="0"/>
              </a:rPr>
              <a:t>Quelles sont les obligations légales</a:t>
            </a:r>
            <a:br>
              <a:rPr lang="fr-FR" b="1" i="0" dirty="0">
                <a:effectLst/>
                <a:latin typeface="Montserrat" panose="00000500000000000000" pitchFamily="2" charset="0"/>
              </a:rPr>
            </a:br>
            <a:r>
              <a:rPr lang="fr-FR" b="1" i="0" dirty="0">
                <a:effectLst/>
                <a:latin typeface="Montserrat" panose="00000500000000000000" pitchFamily="2" charset="0"/>
              </a:rPr>
              <a:t> concernant l’accessibilité du web ?</a:t>
            </a:r>
            <a:br>
              <a:rPr lang="fr-FR" b="0" i="0" dirty="0">
                <a:effectLst/>
                <a:latin typeface="Montserrat" panose="00000500000000000000" pitchFamily="2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B641E9-4FD5-A8A0-F799-3630C5E8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5170" y="2990056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fr-FR" b="0" i="0" dirty="0">
                <a:solidFill>
                  <a:srgbClr val="2F322B"/>
                </a:solidFill>
                <a:effectLst/>
                <a:latin typeface="Lato" panose="020F0502020204030203" pitchFamily="34" charset="0"/>
              </a:rPr>
              <a:t> </a:t>
            </a:r>
            <a:r>
              <a:rPr lang="fr-FR" b="0" i="0" dirty="0">
                <a:effectLst/>
                <a:latin typeface="Lato" panose="020F0502020204030203" pitchFamily="34" charset="0"/>
              </a:rPr>
              <a:t> (</a:t>
            </a:r>
            <a:r>
              <a:rPr lang="fr-FR" b="0" i="0" u="none" strike="noStrike" dirty="0">
                <a:effectLst/>
                <a:latin typeface="Lato" panose="020F05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Référentiel Général d’Accessibilité pour les Administrations</a:t>
            </a:r>
            <a:r>
              <a:rPr lang="fr-FR" b="0" i="0" dirty="0">
                <a:effectLst/>
                <a:latin typeface="Lato" panose="020F0502020204030203" pitchFamily="34" charset="0"/>
              </a:rPr>
              <a:t>)</a:t>
            </a:r>
          </a:p>
          <a:p>
            <a:pPr marL="0" indent="0" algn="ctr">
              <a:buNone/>
            </a:pPr>
            <a:endParaRPr lang="fr-FR" b="0" i="0" dirty="0">
              <a:effectLst/>
              <a:latin typeface="Lato" panose="020F0502020204030203" pitchFamily="34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fr-FR" sz="3200" b="1" i="0" cap="all" dirty="0">
                <a:effectLst/>
                <a:latin typeface="Montserrat" panose="00000500000000000000" pitchFamily="2" charset="0"/>
              </a:rPr>
              <a:t>PERCEPTIBLE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fr-FR" sz="3200" b="1" i="0" cap="all" dirty="0">
                <a:effectLst/>
                <a:latin typeface="Montserrat" panose="00000500000000000000" pitchFamily="2" charset="0"/>
              </a:rPr>
              <a:t>UTILISABLE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fr-FR" sz="3200" b="1" i="0" cap="all" dirty="0">
                <a:effectLst/>
                <a:latin typeface="Montserrat" panose="00000500000000000000" pitchFamily="2" charset="0"/>
              </a:rPr>
              <a:t>COMPRÉHENSIBLE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fr-FR" sz="3200" b="1" i="0" cap="all" dirty="0">
                <a:effectLst/>
                <a:latin typeface="Montserrat" panose="00000500000000000000" pitchFamily="2" charset="0"/>
              </a:rPr>
              <a:t>ROBUSTE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C3BE74B-2564-0601-472A-26AF785BD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500" y="1646208"/>
            <a:ext cx="2556293" cy="127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4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03"/>
    </mc:Choice>
    <mc:Fallback xmlns="">
      <p:transition spd="slow" advTm="8360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87BB0A-C19C-FB38-F2C8-2E4B92FFB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65" y="398236"/>
            <a:ext cx="8977372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i="0" dirty="0">
                <a:effectLst/>
                <a:latin typeface="Montserrat" panose="00000500000000000000" pitchFamily="2" charset="0"/>
              </a:rPr>
              <a:t>Que convient-il de faire en pratique pour répondre à l’accessibilité du web ?</a:t>
            </a:r>
            <a:br>
              <a:rPr lang="fr-FR" b="0" i="0" dirty="0">
                <a:effectLst/>
                <a:latin typeface="Montserrat" panose="00000500000000000000" pitchFamily="2" charset="0"/>
              </a:rPr>
            </a:br>
            <a:endParaRPr lang="fr-FR" dirty="0"/>
          </a:p>
        </p:txBody>
      </p:sp>
      <p:pic>
        <p:nvPicPr>
          <p:cNvPr id="5" name="Espace réservé du contenu 4" descr="Signe pouce en haut avec un remplissage uni">
            <a:extLst>
              <a:ext uri="{FF2B5EF4-FFF2-40B4-BE49-F238E27FC236}">
                <a16:creationId xmlns:a16="http://schemas.microsoft.com/office/drawing/2014/main" id="{B8F14A54-34B1-339E-D741-52EF8AF35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1582" y="2458220"/>
            <a:ext cx="914400" cy="914400"/>
          </a:xfrm>
        </p:spPr>
      </p:pic>
      <p:pic>
        <p:nvPicPr>
          <p:cNvPr id="6" name="Espace réservé du contenu 4" descr="Signe pouce en haut avec un remplissage uni">
            <a:extLst>
              <a:ext uri="{FF2B5EF4-FFF2-40B4-BE49-F238E27FC236}">
                <a16:creationId xmlns:a16="http://schemas.microsoft.com/office/drawing/2014/main" id="{E8967054-5587-5E30-C776-76038C35BF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1120148" y="4981195"/>
            <a:ext cx="914400" cy="9144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84185BC-4BE9-2752-2D68-B6EE0DDBB2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297" y="2404450"/>
            <a:ext cx="2295103" cy="14021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F5C5F50-F2C9-0E43-2298-C3501452C9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0561" y="4787678"/>
            <a:ext cx="1687244" cy="14860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B26B3DF-DDB5-E73B-4314-E37E73D473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9716" y="2324003"/>
            <a:ext cx="2295103" cy="15630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4D2E7883-C5E1-2904-3508-16FFD192E7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9716" y="4782664"/>
            <a:ext cx="2295103" cy="14910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48056EF-112C-C0AD-9750-38DEDE9A71A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49414" y="145186"/>
            <a:ext cx="1959839" cy="16406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398ED42-D947-9129-4A7A-2A0D40879D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49415" y="2271111"/>
            <a:ext cx="2161004" cy="16189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99FEBF5-38D1-FE7A-428A-566AAF1D77B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49414" y="4718734"/>
            <a:ext cx="1837008" cy="16189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265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482"/>
    </mc:Choice>
    <mc:Fallback xmlns="">
      <p:transition spd="slow" advTm="23248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 descr="Signe pouce en haut avec un remplissage uni">
            <a:extLst>
              <a:ext uri="{FF2B5EF4-FFF2-40B4-BE49-F238E27FC236}">
                <a16:creationId xmlns:a16="http://schemas.microsoft.com/office/drawing/2014/main" id="{FACCEC35-0EBB-8CC6-F64C-27F146C429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44387" y="2514600"/>
            <a:ext cx="914400" cy="914400"/>
          </a:xfrm>
        </p:spPr>
      </p:pic>
      <p:pic>
        <p:nvPicPr>
          <p:cNvPr id="9" name="Espace réservé du contenu 7" descr="Signe pouce en haut avec un remplissage uni">
            <a:extLst>
              <a:ext uri="{FF2B5EF4-FFF2-40B4-BE49-F238E27FC236}">
                <a16:creationId xmlns:a16="http://schemas.microsoft.com/office/drawing/2014/main" id="{5E074455-1851-2F54-A92C-6ABF18073F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1921306" y="5109713"/>
            <a:ext cx="914400" cy="914400"/>
          </a:xfrm>
          <a:prstGeom prst="rect">
            <a:avLst/>
          </a:prstGeo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15CC0AC9-7C17-54C4-02C2-E6BECCC4BE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5396111" y="83233"/>
            <a:ext cx="2050168" cy="19534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4AA2201E-1535-8F6D-FF4D-3C09C6303F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2892" y="2399260"/>
            <a:ext cx="2863108" cy="1334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D090218F-A88E-A8E0-62CA-489A8CECF6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32892" y="4382540"/>
            <a:ext cx="2410161" cy="22163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EC81683-996A-7E23-F18B-39BC0BC54F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6279" y="2399260"/>
            <a:ext cx="1789161" cy="14300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6CE53D71-7030-A582-CB06-763F230AD48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46279" y="4663226"/>
            <a:ext cx="2450380" cy="18073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311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82"/>
    </mc:Choice>
    <mc:Fallback xmlns="">
      <p:transition spd="slow" advTm="6748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31A30C5-C1D3-5680-6FFF-4AF2E52F28E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085513" y="130074"/>
            <a:ext cx="1633136" cy="1582259"/>
          </a:xfr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990DFFD5-258E-0166-7503-89D8304B64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12726" y="2227379"/>
            <a:ext cx="2208020" cy="17970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Espace réservé du contenu 4" descr="Signe pouce en haut avec un remplissage uni">
            <a:extLst>
              <a:ext uri="{FF2B5EF4-FFF2-40B4-BE49-F238E27FC236}">
                <a16:creationId xmlns:a16="http://schemas.microsoft.com/office/drawing/2014/main" id="{2BBFB420-FC01-3F54-B76C-D9838C9B5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1582" y="2458220"/>
            <a:ext cx="914400" cy="914400"/>
          </a:xfrm>
          <a:prstGeom prst="rect">
            <a:avLst/>
          </a:prstGeom>
        </p:spPr>
      </p:pic>
      <p:pic>
        <p:nvPicPr>
          <p:cNvPr id="8" name="Espace réservé du contenu 7" descr="Signe pouce en haut avec un remplissage uni">
            <a:extLst>
              <a:ext uri="{FF2B5EF4-FFF2-40B4-BE49-F238E27FC236}">
                <a16:creationId xmlns:a16="http://schemas.microsoft.com/office/drawing/2014/main" id="{4A7DDF93-AE4F-9EA8-C61C-83574DCA05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1181582" y="5213230"/>
            <a:ext cx="914400" cy="9144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4F63866-5330-0F82-88E1-9E418F4F95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97157" y="4695645"/>
            <a:ext cx="2223417" cy="16245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7A871A4C-118A-AB1B-4FDC-6A84725F6E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2081" y="2197187"/>
            <a:ext cx="1973836" cy="18649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7AFFC59-21CA-AE3D-CEDB-922DD0F14A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02081" y="4628839"/>
            <a:ext cx="2182817" cy="16913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F1443CC0-DA66-2AFE-2514-AA764DC78B0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50315" y="2198610"/>
            <a:ext cx="2638643" cy="16441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37EA6CCB-C7F1-A4D7-7D16-CA4F376D8FF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11973" y="4475144"/>
            <a:ext cx="2515329" cy="18450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672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201"/>
    </mc:Choice>
    <mc:Fallback xmlns="">
      <p:transition spd="slow" advTm="74201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38_TF45165253" id="{BFAEBDC5-AC5D-412C-B5CF-7F181FBF9E2B}" vid="{C6695D68-4FDA-4E7A-B1F4-98717A0013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circuit</Template>
  <TotalTime>344</TotalTime>
  <Words>145</Words>
  <Application>Microsoft Office PowerPoint</Application>
  <PresentationFormat>Grand écran</PresentationFormat>
  <Paragraphs>27</Paragraphs>
  <Slides>16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4" baseType="lpstr">
      <vt:lpstr>-apple-system</vt:lpstr>
      <vt:lpstr>arial</vt:lpstr>
      <vt:lpstr>arial</vt:lpstr>
      <vt:lpstr>Calibri</vt:lpstr>
      <vt:lpstr>Lato</vt:lpstr>
      <vt:lpstr>Montserrat</vt:lpstr>
      <vt:lpstr>Tw Cen MT</vt:lpstr>
      <vt:lpstr>Circuit</vt:lpstr>
      <vt:lpstr> L’accessibilité numérique </vt:lpstr>
      <vt:lpstr>sommaire</vt:lpstr>
      <vt:lpstr>Qu’est ce que le « handicap » ? </vt:lpstr>
      <vt:lpstr>Que disent les chiffres ? </vt:lpstr>
      <vt:lpstr>Qu’est-ce que l’accessibilité du web ? </vt:lpstr>
      <vt:lpstr>Quelles sont les obligations légales  concernant l’accessibilité du web ? </vt:lpstr>
      <vt:lpstr>Que convient-il de faire en pratique pour répondre à l’accessibilité du web ? </vt:lpstr>
      <vt:lpstr>Présentation PowerPoint</vt:lpstr>
      <vt:lpstr>Présentation PowerPoint</vt:lpstr>
      <vt:lpstr>Présentation PowerPoint</vt:lpstr>
      <vt:lpstr> l’outil d’audit de sites Web pour les développeurs</vt:lpstr>
      <vt:lpstr>https://www.adrar-formation.com/</vt:lpstr>
      <vt:lpstr>Test</vt:lpstr>
      <vt:lpstr>Présentation PowerPoint</vt:lpstr>
      <vt:lpstr>En 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Jorgelina</dc:creator>
  <cp:lastModifiedBy>Jorgelina</cp:lastModifiedBy>
  <cp:revision>4</cp:revision>
  <dcterms:created xsi:type="dcterms:W3CDTF">2022-11-07T16:17:04Z</dcterms:created>
  <dcterms:modified xsi:type="dcterms:W3CDTF">2022-11-09T21:20:57Z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